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07" autoAdjust="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2DE31E39-1C65-4056-B178-946BB1AC7397}"/>
    <pc:docChg chg="custSel addSld modSld">
      <pc:chgData name="Inez van der Velde" userId="c708d8fa419fe580" providerId="LiveId" clId="{2DE31E39-1C65-4056-B178-946BB1AC7397}" dt="2019-01-10T07:20:49.316" v="253"/>
      <pc:docMkLst>
        <pc:docMk/>
      </pc:docMkLst>
      <pc:sldChg chg="modSp">
        <pc:chgData name="Inez van der Velde" userId="c708d8fa419fe580" providerId="LiveId" clId="{2DE31E39-1C65-4056-B178-946BB1AC7397}" dt="2018-12-20T13:49:21.941" v="234" actId="20577"/>
        <pc:sldMkLst>
          <pc:docMk/>
          <pc:sldMk cId="445447240" sldId="257"/>
        </pc:sldMkLst>
        <pc:spChg chg="mod">
          <ac:chgData name="Inez van der Velde" userId="c708d8fa419fe580" providerId="LiveId" clId="{2DE31E39-1C65-4056-B178-946BB1AC7397}" dt="2018-12-20T13:49:21.941" v="234" actId="20577"/>
          <ac:spMkLst>
            <pc:docMk/>
            <pc:sldMk cId="445447240" sldId="257"/>
            <ac:spMk id="3" creationId="{490E6E65-678E-49D4-824C-759721087F63}"/>
          </ac:spMkLst>
        </pc:spChg>
      </pc:sldChg>
      <pc:sldChg chg="modAnim">
        <pc:chgData name="Inez van der Velde" userId="c708d8fa419fe580" providerId="LiveId" clId="{2DE31E39-1C65-4056-B178-946BB1AC7397}" dt="2019-01-10T07:19:48.384" v="241"/>
        <pc:sldMkLst>
          <pc:docMk/>
          <pc:sldMk cId="2879622283" sldId="259"/>
        </pc:sldMkLst>
      </pc:sldChg>
      <pc:sldChg chg="modAnim">
        <pc:chgData name="Inez van der Velde" userId="c708d8fa419fe580" providerId="LiveId" clId="{2DE31E39-1C65-4056-B178-946BB1AC7397}" dt="2019-01-10T07:20:07.880" v="246"/>
        <pc:sldMkLst>
          <pc:docMk/>
          <pc:sldMk cId="3435385040" sldId="260"/>
        </pc:sldMkLst>
      </pc:sldChg>
      <pc:sldChg chg="modAnim">
        <pc:chgData name="Inez van der Velde" userId="c708d8fa419fe580" providerId="LiveId" clId="{2DE31E39-1C65-4056-B178-946BB1AC7397}" dt="2019-01-10T07:20:32.028" v="251"/>
        <pc:sldMkLst>
          <pc:docMk/>
          <pc:sldMk cId="21404170" sldId="261"/>
        </pc:sldMkLst>
      </pc:sldChg>
      <pc:sldChg chg="modAnim">
        <pc:chgData name="Inez van der Velde" userId="c708d8fa419fe580" providerId="LiveId" clId="{2DE31E39-1C65-4056-B178-946BB1AC7397}" dt="2019-01-10T07:20:49.316" v="253"/>
        <pc:sldMkLst>
          <pc:docMk/>
          <pc:sldMk cId="2995809556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2B38E65-3AFD-404A-BEFC-3006BCB7A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eddy, Teddybeer, Ziek, Patch, Beterschap, Bears">
            <a:extLst>
              <a:ext uri="{FF2B5EF4-FFF2-40B4-BE49-F238E27FC236}">
                <a16:creationId xmlns:a16="http://schemas.microsoft.com/office/drawing/2014/main" id="{93227862-7B1D-4D0C-8F28-C24A073D25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7" r="67" b="2"/>
          <a:stretch/>
        </p:blipFill>
        <p:spPr bwMode="auto">
          <a:xfrm>
            <a:off x="446534" y="723899"/>
            <a:ext cx="7498616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E598562-3047-4BC2-BFF9-F3942047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8B41CC-08E8-41EE-B9DA-3E27FB289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8440" y="1419226"/>
            <a:ext cx="3570734" cy="208586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Ziektebeelden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675099-8FDC-4FBE-91DF-84FCBA02B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4835" y="3505095"/>
            <a:ext cx="3081576" cy="17336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W18mz/</a:t>
            </a:r>
            <a:r>
              <a:rPr lang="nl-NL" dirty="0" err="1">
                <a:solidFill>
                  <a:schemeClr val="bg2"/>
                </a:solidFill>
              </a:rPr>
              <a:t>pw</a:t>
            </a:r>
            <a:endParaRPr lang="nl-NL" dirty="0">
              <a:solidFill>
                <a:schemeClr val="bg2"/>
              </a:solidFill>
            </a:endParaRPr>
          </a:p>
          <a:p>
            <a:r>
              <a:rPr lang="nl-NL" dirty="0">
                <a:solidFill>
                  <a:schemeClr val="bg2"/>
                </a:solidFill>
              </a:rPr>
              <a:t>Les 5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19E0D66-E86B-461B-B58E-7FB356BB0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D2C7D57-D78E-413F-958A-00ABC8504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596FEE5-A0CD-4B5D-B4C1-785801908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8A81341-6C47-4992-BD01-6BCF3A34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6660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4D718-A37F-4057-B0DB-8B1B1551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0E6E65-678E-49D4-824C-759721087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Wetten en regels</a:t>
            </a:r>
          </a:p>
          <a:p>
            <a:r>
              <a:rPr lang="nl-NL" sz="2000" dirty="0">
                <a:solidFill>
                  <a:schemeClr val="tx1"/>
                </a:solidFill>
              </a:rPr>
              <a:t>Medicatiebeleid en </a:t>
            </a:r>
            <a:r>
              <a:rPr lang="nl-NL" sz="2000" dirty="0" err="1">
                <a:solidFill>
                  <a:schemeClr val="tx1"/>
                </a:solidFill>
              </a:rPr>
              <a:t>medicatieprotecollen</a:t>
            </a:r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Soorten medicatie </a:t>
            </a:r>
          </a:p>
          <a:p>
            <a:r>
              <a:rPr lang="nl-NL" sz="2000" dirty="0">
                <a:solidFill>
                  <a:schemeClr val="tx1"/>
                </a:solidFill>
              </a:rPr>
              <a:t>Indelingen </a:t>
            </a:r>
          </a:p>
          <a:p>
            <a:r>
              <a:rPr lang="nl-NL" sz="2000" dirty="0">
                <a:solidFill>
                  <a:schemeClr val="tx1"/>
                </a:solidFill>
              </a:rPr>
              <a:t>Opdrachten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Eindopdracht + beoordelingsformulier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Vandaag: paragraaf 11.1 en 11.2</a:t>
            </a:r>
          </a:p>
        </p:txBody>
      </p:sp>
    </p:spTree>
    <p:extLst>
      <p:ext uri="{BB962C8B-B14F-4D97-AF65-F5344CB8AC3E}">
        <p14:creationId xmlns:p14="http://schemas.microsoft.com/office/powerpoint/2010/main" val="44544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79166-2700-4C39-89C2-CE35E089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/>
              <a:t>Wetten en regels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678FB0-0241-4D30-B3F8-C17B6ADF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851608" cy="367830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Geneesmiddelenwet: wat is wel/niet een geneesmiddel + rol van arts/apotheker </a:t>
            </a:r>
          </a:p>
          <a:p>
            <a:r>
              <a:rPr lang="nl-NL" sz="2000" dirty="0">
                <a:solidFill>
                  <a:schemeClr val="tx1"/>
                </a:solidFill>
              </a:rPr>
              <a:t>BIG: Beroepen in de Individuele Gezondheidszorg 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	- Uitzondering: mantelzorg, arts blijft verantwoordelijk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	- Voorbehouden handelingen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	- Risicovolle handelingen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Kwaliteitswet zorginstellingen: deskundige medewerkers, hoge kwaliteit van zorg, medicijnen nemen risico met zich mee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4" descr="Boeken, Onderwijs, School, Literatuur, Weten, Lezing">
            <a:extLst>
              <a:ext uri="{FF2B5EF4-FFF2-40B4-BE49-F238E27FC236}">
                <a16:creationId xmlns:a16="http://schemas.microsoft.com/office/drawing/2014/main" id="{1FE218C6-3196-4130-997F-A2989B43F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0" r="33374" b="-1"/>
          <a:stretch/>
        </p:blipFill>
        <p:spPr bwMode="auto">
          <a:xfrm>
            <a:off x="8508999" y="1982893"/>
            <a:ext cx="3683001" cy="450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62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38763D5-53A8-4A1C-BF3E-D72BABF53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puit, Pil, Capsule, Morfine, Naald, Vloeistof">
            <a:extLst>
              <a:ext uri="{FF2B5EF4-FFF2-40B4-BE49-F238E27FC236}">
                <a16:creationId xmlns:a16="http://schemas.microsoft.com/office/drawing/2014/main" id="{B6E5A689-5A8C-4673-84AE-04554FF038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EBEB7E8-4B64-490D-A83D-540AD0C7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7FEAEB-72B3-4716-BACF-735888A1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Medicatiebeleid en </a:t>
            </a:r>
            <a:r>
              <a:rPr lang="nl-NL" dirty="0" err="1"/>
              <a:t>medicatieprotecollen</a:t>
            </a:r>
            <a:endParaRPr lang="nl-NL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4AFD253-126B-4FAA-94E2-29EEBBD2E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61302C2-B252-4CB4-92F9-D92856888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61A19A-3473-4808-B777-ACCD70131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24BB11-D0CC-4362-B571-4EC972FE3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9E9B96-B04A-46C0-8045-C4A5ABA9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Medicatiebeleid instelling: regelingen en protocollen over handelingen rondom medicatie (verantwoordelijkheden, bestellen, bewaren, toedienen etc.)</a:t>
            </a:r>
          </a:p>
          <a:p>
            <a:r>
              <a:rPr lang="nl-NL" sz="2000" dirty="0">
                <a:solidFill>
                  <a:schemeClr val="tx1"/>
                </a:solidFill>
              </a:rPr>
              <a:t>(Bij)scholing</a:t>
            </a:r>
          </a:p>
          <a:p>
            <a:r>
              <a:rPr lang="nl-NL" sz="2000" dirty="0">
                <a:solidFill>
                  <a:schemeClr val="tx1"/>
                </a:solidFill>
              </a:rPr>
              <a:t>Bekwaamheidsverklaring</a:t>
            </a:r>
          </a:p>
          <a:p>
            <a:r>
              <a:rPr lang="nl-NL" sz="2000" dirty="0">
                <a:solidFill>
                  <a:schemeClr val="tx1"/>
                </a:solidFill>
              </a:rPr>
              <a:t>En als welzijnswerker?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 err="1">
                <a:solidFill>
                  <a:schemeClr val="tx1"/>
                </a:solidFill>
              </a:rPr>
              <a:t>Medicatieprotecollen</a:t>
            </a:r>
            <a:r>
              <a:rPr lang="nl-NL" sz="2000" dirty="0">
                <a:solidFill>
                  <a:schemeClr val="tx1"/>
                </a:solidFill>
              </a:rPr>
              <a:t>: wanneer organisatie niet onder de wetten valt</a:t>
            </a:r>
          </a:p>
        </p:txBody>
      </p:sp>
    </p:spTree>
    <p:extLst>
      <p:ext uri="{BB962C8B-B14F-4D97-AF65-F5344CB8AC3E}">
        <p14:creationId xmlns:p14="http://schemas.microsoft.com/office/powerpoint/2010/main" val="343538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1C5A7-8599-4CCF-BB4D-6621BFFA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Soorten medicatie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DB6A3-6EF5-4DA8-B699-142257A7D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25075" cy="3975348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Reguliere medicijnen: goedgekeurd door Geneesmiddelenwet</a:t>
            </a:r>
          </a:p>
          <a:p>
            <a:r>
              <a:rPr lang="nl-NL" sz="2000" dirty="0">
                <a:solidFill>
                  <a:schemeClr val="tx1"/>
                </a:solidFill>
              </a:rPr>
              <a:t>Homeopathische middelen: verdunningen synthetische of natuurlijke stoffen</a:t>
            </a:r>
          </a:p>
          <a:p>
            <a:r>
              <a:rPr lang="nl-NL" sz="2000" dirty="0" err="1">
                <a:solidFill>
                  <a:schemeClr val="tx1"/>
                </a:solidFill>
              </a:rPr>
              <a:t>Fytotherapeutische</a:t>
            </a:r>
            <a:r>
              <a:rPr lang="nl-NL" sz="2000" dirty="0">
                <a:solidFill>
                  <a:schemeClr val="tx1"/>
                </a:solidFill>
              </a:rPr>
              <a:t> middelen: 100% plantaardig</a:t>
            </a:r>
          </a:p>
          <a:p>
            <a:r>
              <a:rPr lang="nl-NL" sz="2000" dirty="0">
                <a:solidFill>
                  <a:schemeClr val="tx1"/>
                </a:solidFill>
              </a:rPr>
              <a:t>Niet erkend? Dan valt het onder de zelfzorgmiddelen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Zelfzorgmiddelen: zonder recept verkrijgbaar, drogisten/apotheken/supermarkten, bijsluiter</a:t>
            </a:r>
          </a:p>
          <a:p>
            <a:endParaRPr lang="nl-NL" dirty="0"/>
          </a:p>
        </p:txBody>
      </p:sp>
      <p:pic>
        <p:nvPicPr>
          <p:cNvPr id="3074" name="Picture 2" descr="Pillen, Geneeskunde, Medicatie, Medische, Apotheek">
            <a:extLst>
              <a:ext uri="{FF2B5EF4-FFF2-40B4-BE49-F238E27FC236}">
                <a16:creationId xmlns:a16="http://schemas.microsoft.com/office/drawing/2014/main" id="{2DC4E4E4-55A4-49C8-9CDD-0570BF5E22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6" r="17355" b="1"/>
          <a:stretch/>
        </p:blipFill>
        <p:spPr bwMode="auto">
          <a:xfrm>
            <a:off x="8051799" y="1871133"/>
            <a:ext cx="3683001" cy="450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BD9D4-C850-4A94-A81E-0112EB7A6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82218F8-4479-485A-B8DF-60970BFC5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204858"/>
              </p:ext>
            </p:extLst>
          </p:nvPr>
        </p:nvGraphicFramePr>
        <p:xfrm>
          <a:off x="581025" y="2181225"/>
          <a:ext cx="11029950" cy="359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3145130680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685766149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1020706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Werkingsgebied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Vorm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Toediening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35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err="1"/>
                        <a:t>Orgaanspecifiek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Tablet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Mond (oraal)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57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Pijnstillers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Dragee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Huid (zalf/pleister)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56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Antibiotica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Capsule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Luchtwegen (spray, inhalator)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868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Psychofarmaca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Vloeibaar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Injectie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4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/>
                        <a:t>Hormonen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Zalf/crème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Anus (rectaal)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100831"/>
                  </a:ext>
                </a:extLst>
              </a:tr>
              <a:tr h="424152">
                <a:tc>
                  <a:txBody>
                    <a:bodyPr/>
                    <a:lstStyle/>
                    <a:p>
                      <a:r>
                        <a:rPr lang="nl-NL" sz="2000" dirty="0"/>
                        <a:t>Slaapmiddelen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Poeder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4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Zetpil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96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Spray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3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50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51B74-D652-41C4-BCAA-C5F7371A4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opdrachten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F306C00-E0A9-4E79-AF25-3D295CA90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Pil, Capsule, Geneeskunde, Medische, Gezondheid, Drug">
            <a:extLst>
              <a:ext uri="{FF2B5EF4-FFF2-40B4-BE49-F238E27FC236}">
                <a16:creationId xmlns:a16="http://schemas.microsoft.com/office/drawing/2014/main" id="{DABEE476-2227-456B-B14B-110EC9C97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696908"/>
            <a:ext cx="4962525" cy="297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5FC09-467E-4883-B724-1A2D56DB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Van </a:t>
            </a:r>
            <a:r>
              <a:rPr lang="nl-NL" sz="2000" dirty="0" err="1">
                <a:solidFill>
                  <a:schemeClr val="tx1"/>
                </a:solidFill>
              </a:rPr>
              <a:t>Angerenstein</a:t>
            </a:r>
            <a:r>
              <a:rPr lang="nl-NL" sz="2000" dirty="0">
                <a:solidFill>
                  <a:schemeClr val="tx1"/>
                </a:solidFill>
              </a:rPr>
              <a:t>, VW thema 11</a:t>
            </a:r>
          </a:p>
          <a:p>
            <a:r>
              <a:rPr lang="nl-NL" sz="2000" dirty="0">
                <a:solidFill>
                  <a:schemeClr val="tx1"/>
                </a:solidFill>
              </a:rPr>
              <a:t>Maken opdrachten: 3 en 4</a:t>
            </a:r>
          </a:p>
          <a:p>
            <a:r>
              <a:rPr lang="nl-NL" sz="2000" dirty="0">
                <a:solidFill>
                  <a:schemeClr val="tx1"/>
                </a:solidFill>
              </a:rPr>
              <a:t>Mag individueel/samen</a:t>
            </a:r>
          </a:p>
        </p:txBody>
      </p:sp>
    </p:spTree>
    <p:extLst>
      <p:ext uri="{BB962C8B-B14F-4D97-AF65-F5344CB8AC3E}">
        <p14:creationId xmlns:p14="http://schemas.microsoft.com/office/powerpoint/2010/main" val="123111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38763D5-53A8-4A1C-BF3E-D72BABF53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Toetsenbord, Computer, Toetsen, Witte, Periphaerie">
            <a:extLst>
              <a:ext uri="{FF2B5EF4-FFF2-40B4-BE49-F238E27FC236}">
                <a16:creationId xmlns:a16="http://schemas.microsoft.com/office/drawing/2014/main" id="{2474E461-C5DB-4862-A2F9-5BFF419DE0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EBEB7E8-4B64-490D-A83D-540AD0C7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4A5831-44B1-4C58-9F4C-DC4EF15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eindopdracht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4AFD253-126B-4FAA-94E2-29EEBBD2E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61302C2-B252-4CB4-92F9-D92856888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61A19A-3473-4808-B777-ACCD70131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24BB11-D0CC-4362-B571-4EC972FE3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2B8AE-8B95-4C22-BC41-E40380C9B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Beoordelingsformulier doornemen</a:t>
            </a:r>
          </a:p>
          <a:p>
            <a:pPr marL="0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Werken aan eindopdracht (tot einde les)</a:t>
            </a:r>
          </a:p>
          <a:p>
            <a:r>
              <a:rPr lang="nl-NL" sz="2000" dirty="0">
                <a:solidFill>
                  <a:schemeClr val="tx1"/>
                </a:solidFill>
              </a:rPr>
              <a:t>Vragen stellen</a:t>
            </a:r>
          </a:p>
        </p:txBody>
      </p:sp>
    </p:spTree>
    <p:extLst>
      <p:ext uri="{BB962C8B-B14F-4D97-AF65-F5344CB8AC3E}">
        <p14:creationId xmlns:p14="http://schemas.microsoft.com/office/powerpoint/2010/main" val="29958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8470A-3819-401A-99B3-86C78481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jullie aandacht!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FB5256-B89D-4DF0-B9FC-11A3EDF7CA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Tot de volgende keer </a:t>
            </a:r>
            <a:r>
              <a:rPr lang="nl-NL" sz="2000" dirty="0">
                <a:sym typeface="Wingdings" panose="05000000000000000000" pitchFamily="2" charset="2"/>
              </a:rPr>
              <a:t>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223277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107</TotalTime>
  <Words>217</Words>
  <Application>Microsoft Office PowerPoint</Application>
  <PresentationFormat>Breedbeeld</PresentationFormat>
  <Paragraphs>66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Gill Sans MT</vt:lpstr>
      <vt:lpstr>Wingdings</vt:lpstr>
      <vt:lpstr>Wingdings 2</vt:lpstr>
      <vt:lpstr>Dividend</vt:lpstr>
      <vt:lpstr>Ziektebeelden</vt:lpstr>
      <vt:lpstr>inhoud</vt:lpstr>
      <vt:lpstr>Wetten en regels</vt:lpstr>
      <vt:lpstr>Medicatiebeleid en medicatieprotecollen</vt:lpstr>
      <vt:lpstr>Soorten medicatie</vt:lpstr>
      <vt:lpstr>Indelingen</vt:lpstr>
      <vt:lpstr>opdrachten</vt:lpstr>
      <vt:lpstr>eindopdracht</vt:lpstr>
      <vt:lpstr>Bedankt voor jullie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Ziektebeelden</dc:title>
  <dc:creator>Inez van der Velde</dc:creator>
  <cp:lastModifiedBy>Inez van der Velde</cp:lastModifiedBy>
  <cp:revision>10</cp:revision>
  <dcterms:created xsi:type="dcterms:W3CDTF">2018-12-06T14:48:30Z</dcterms:created>
  <dcterms:modified xsi:type="dcterms:W3CDTF">2019-01-10T07:21:18Z</dcterms:modified>
</cp:coreProperties>
</file>